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60" r:id="rId4"/>
    <p:sldId id="280" r:id="rId5"/>
    <p:sldId id="270" r:id="rId6"/>
    <p:sldId id="271" r:id="rId7"/>
    <p:sldId id="281" r:id="rId8"/>
    <p:sldId id="282" r:id="rId9"/>
    <p:sldId id="262" r:id="rId10"/>
    <p:sldId id="264" r:id="rId11"/>
    <p:sldId id="263" r:id="rId12"/>
    <p:sldId id="265" r:id="rId13"/>
    <p:sldId id="267" r:id="rId14"/>
    <p:sldId id="277" r:id="rId15"/>
    <p:sldId id="268" r:id="rId16"/>
    <p:sldId id="269" r:id="rId17"/>
    <p:sldId id="286" r:id="rId18"/>
    <p:sldId id="284" r:id="rId19"/>
    <p:sldId id="288" r:id="rId20"/>
    <p:sldId id="289" r:id="rId21"/>
    <p:sldId id="273" r:id="rId22"/>
  </p:sldIdLst>
  <p:sldSz cx="9144000" cy="5143500" type="screen16x9"/>
  <p:notesSz cx="6858000" cy="9144000"/>
  <p:embeddedFontLst>
    <p:embeddedFont>
      <p:font typeface="Bodoni MT Black" panose="02070A03080606020203" pitchFamily="18" charset="0"/>
      <p:bold r:id="rId24"/>
      <p:boldItalic r:id="rId25"/>
    </p:embeddedFont>
    <p:embeddedFont>
      <p:font typeface="Papyrus" panose="03070502060502030205" pitchFamily="66" charset="0"/>
      <p:regular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b62e6c0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b62e6c0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A5BDA866-BCCC-4D93-963D-D1F7676F3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1091534-5205-4760-AD26-6308FB38B7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D03B9E19-B7AE-4D26-B70A-AA3531F41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718BC3-BA2A-4BD0-9767-474DEABA3C4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FA4985F-2B0A-4713-942A-19CED5316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28041511-4888-4917-838E-F96911AE9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293C27B-F99F-49C3-9213-F3DEC40ED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633906-7D15-4294-A2AC-9F9DBDD2863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D865C894-8EB2-4DA6-BFA2-06656B7255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ACCD7E2-0460-4E17-BAB3-11EAADB746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565AB22-0EAA-4DBF-88E1-BCFB60EB6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986890-AC69-4C85-B8DF-7D40BF1F77DE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763C40C-5B91-46B9-9930-15A54CCB0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B40DC10-906C-4D44-A8BD-261F866CF1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E1FC367C-0147-4671-B866-0CAB731C2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A8D2E3-2539-4B91-8FDF-DFE3DA519B1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0DFF027-6CCB-496E-B97D-65BB8FA59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FB909E08-B586-4546-AEA1-44E384DD7D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9B469297-F6A6-47C6-AA55-B8D09F2BB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BC94D4-63FD-48A3-A58D-8BFFBA747D1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F5B88A85-3B87-435A-9CB2-1DA5F4160C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1F33E49-AAAA-4207-BCCD-499234419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F2AAD3DB-B1E0-41DC-9F9C-3CF2C95B3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0AC7CB-575D-488B-9691-4B631B34A7B1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2AB8280-6CCA-4A05-AA97-C9CE4F3F12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90DEE29B-806C-4B70-8BCB-8AF87DF1C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CFAE1A2E-01A5-4147-AE2A-A0D37B13A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52F2A8-A751-4348-B6F9-EF24B7077A6D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021F0AA-2BFB-497D-B802-8188EB515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1FBD36C8-15D3-4A3A-8728-AAB75889D1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F3085CC3-36C9-44C4-BDFC-252FE5D86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FD7842-0C6F-4151-B4AE-1663BAF39CDD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b62e6c00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b62e6c00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16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7FA2BE57-66D0-4AD5-96C7-DE70C8D4DB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2B59FCE2-EE81-42E1-BE4D-B385DB496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72882D0-3BAF-4090-918E-4250FC136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8B6ADC-D2B6-4F38-8DCD-DCFF8DE87AC3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b62e6c00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b62e6c00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C508B576-59AE-4BB1-B0E4-E0AA1E70BA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A79E964-6155-4903-B152-7B301DEAF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7DE757E-9215-4719-BE53-29F25B9CA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E5833E-D55A-4F2E-97AC-810DBD496EAE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F695D65-00FC-45FA-9091-1598F13952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A1582D8-6471-4951-B5C1-0F80A4D69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65B1AED-4997-48E2-9337-C66D32127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4C0F3D-C38E-4BDD-BD3E-EA1D30FEEAB2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B882A7B-8328-43C1-9648-357063600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DD00489-B329-4FE0-8BA9-299CB8C73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4A5816A-95B9-49D6-872D-FF09B0902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09A397-599E-4371-B26F-D8364BF83F0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4EC19B0-4C5C-4180-9203-BB65E8386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0731C92-9829-4347-A467-C298586832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937DA0E-743C-4B1F-BE87-8C6A53B75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3C1AFB-87A8-4E3B-B2DF-16CFE9E7FD3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E55170DE-C4DC-44AA-835F-89384CDDEB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67584866-6E06-49F1-B88C-EE1F9FCED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D8DAA937-A0A5-4FDB-B379-97A5899BF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D55560-5ED9-413A-B6AB-70D1B8BB158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9B8F2464-4B36-4FBB-A4EB-C5AD79C55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C3872E9-1146-4EF8-963E-3FBE7FFA7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9853D85-DADC-44ED-B238-9109D2A38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19394A-6D49-4EA7-A40F-AA8FAB517D5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7831A0CF-F396-41C8-9F5B-C776A7A31D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2C54E98-5002-43F8-93EA-3C9E3BCB38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9A60186-C875-4E95-AE6A-C1E28EA41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766BC1-6FE0-4387-8D5C-F4F3F59A208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1D8E3929-C586-41D6-A6F5-97521D4F5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A4577074-6B84-40E5-9F20-92474EF0C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16680679-8D55-4EEE-BEC9-2D7348D6B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99A3C-2615-4BBB-9989-67C6C85AE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04952"/>
      </p:ext>
    </p:extLst>
  </p:cSld>
  <p:clrMapOvr>
    <a:masterClrMapping/>
  </p:clrMapOvr>
  <p:transition spd="slow"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ther – Math – Bickel Elementary School">
            <a:extLst>
              <a:ext uri="{FF2B5EF4-FFF2-40B4-BE49-F238E27FC236}">
                <a16:creationId xmlns:a16="http://schemas.microsoft.com/office/drawing/2014/main" id="{FD8836D8-F2E3-456C-96A6-73AA3D05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2522508" y="2940641"/>
            <a:ext cx="3687300" cy="1995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Welcome </a:t>
            </a:r>
            <a:r>
              <a:rPr lang="en-US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Back</a:t>
            </a:r>
            <a:r>
              <a:rPr lang="en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 to M</a:t>
            </a:r>
            <a:r>
              <a:rPr lang="en-US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r</a:t>
            </a:r>
            <a:r>
              <a:rPr lang="en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. Ulcena’s Classroom</a:t>
            </a:r>
            <a:endParaRPr b="1" i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Tuesday</a:t>
            </a:r>
            <a:r>
              <a:rPr lang="en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January</a:t>
            </a:r>
            <a:r>
              <a:rPr lang="en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 05, 2023</a:t>
            </a:r>
            <a:endParaRPr b="1" i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2D55530-4E38-415E-9C4F-65BC4C5D1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the Teacher Raises His Hand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C1EFC41-2A10-42C4-81BA-B8BCE49DD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/>
              <a:t>Stop whatever you are doing at that moment.</a:t>
            </a:r>
          </a:p>
          <a:p>
            <a:pPr eaLnBrk="1" hangingPunct="1"/>
            <a:r>
              <a:rPr lang="en-US" altLang="en-US" sz="2100"/>
              <a:t>Face the teacher and wait silently.</a:t>
            </a:r>
          </a:p>
          <a:p>
            <a:pPr eaLnBrk="1" hangingPunct="1"/>
            <a:r>
              <a:rPr lang="en-US" altLang="en-US" sz="2100" i="1"/>
              <a:t>Quietly</a:t>
            </a:r>
            <a:r>
              <a:rPr lang="en-US" altLang="en-US" sz="2100"/>
              <a:t>, notify any classmates who haven’t noticed that the teacher has raised her hand.</a:t>
            </a:r>
          </a:p>
          <a:p>
            <a:pPr eaLnBrk="1" hangingPunct="1"/>
            <a:r>
              <a:rPr lang="en-US" altLang="en-US" sz="2100"/>
              <a:t>No talking or whispering.  All of your attention should be given to the teacher.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slow" advTm="50216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BA585B1-529B-4C08-9F6E-C3D6568CD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00050"/>
            <a:ext cx="5607844" cy="629841"/>
          </a:xfrm>
        </p:spPr>
        <p:txBody>
          <a:bodyPr/>
          <a:lstStyle/>
          <a:p>
            <a:pPr eaLnBrk="1" hangingPunct="1"/>
            <a:r>
              <a:rPr lang="en-US" altLang="en-US" sz="3300"/>
              <a:t>When You Are Absent</a:t>
            </a:r>
            <a:br>
              <a:rPr lang="en-US" altLang="en-US" sz="3300"/>
            </a:br>
            <a:endParaRPr lang="en-US" altLang="en-US" sz="33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075C720-BEF2-450E-8ABE-36AF34BBB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 dirty="0"/>
              <a:t>Ask your neighbors what we did. </a:t>
            </a:r>
          </a:p>
          <a:p>
            <a:pPr eaLnBrk="1" hangingPunct="1"/>
            <a:r>
              <a:rPr lang="en-US" altLang="en-US" sz="2100" dirty="0"/>
              <a:t>If you have questions about assignments, check with the teacher at an appropriate time.  Do the work at home.</a:t>
            </a:r>
          </a:p>
          <a:p>
            <a:pPr eaLnBrk="1" hangingPunct="1"/>
            <a:r>
              <a:rPr lang="en-US" altLang="en-US" sz="2100" dirty="0"/>
              <a:t>Always check teacher’s website for weekly WAG (week at a glance)</a:t>
            </a:r>
          </a:p>
          <a:p>
            <a:pPr eaLnBrk="1" hangingPunct="1"/>
            <a:r>
              <a:rPr lang="en-US" altLang="en-US" sz="2100" dirty="0"/>
              <a:t>If you missed a test because of an excused absence, inform the teacher and arrange a time to make up the test after school.</a:t>
            </a:r>
          </a:p>
          <a:p>
            <a:pPr marL="856060" lvl="4" indent="-258366"/>
            <a:r>
              <a:rPr lang="en-US" altLang="en-US" sz="1800" dirty="0"/>
              <a:t>You will have one day to make-up work for every day you are absent.</a:t>
            </a:r>
          </a:p>
        </p:txBody>
      </p:sp>
    </p:spTree>
  </p:cSld>
  <p:clrMapOvr>
    <a:masterClrMapping/>
  </p:clrMapOvr>
  <p:transition spd="slow" advTm="50201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D308A28-F7A7-4323-87F3-C83C444F0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While You Are Working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D3D4C3E-25BD-4764-97F6-88A23806D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/>
              <a:t>Make sure you read or listen to the directions about your work and understand the directions.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If you didn’t understand, quietly ask for help from other students sitting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If you are asked to help, be polite and help.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Talking to each other should be no louder than a whisper.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Respect each other and be friendly.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Use your time wisely.  Put forth your best effort to finish your work on time.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100"/>
          </a:p>
        </p:txBody>
      </p:sp>
    </p:spTree>
  </p:cSld>
  <p:clrMapOvr>
    <a:masterClrMapping/>
  </p:clrMapOvr>
  <p:transition spd="slow" advTm="65895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51FDBBF-D9A4-4942-BEC0-858F1AC02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After You Are Finished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6352824-BA10-41F9-902F-E80E34FE9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/>
              <a:t>Check your work and the directions one more time to see if you missed anything or did something incorrectly.</a:t>
            </a:r>
          </a:p>
          <a:p>
            <a:pPr eaLnBrk="1" hangingPunct="1"/>
            <a:r>
              <a:rPr lang="en-US" altLang="en-US" sz="2100"/>
              <a:t>Check to see if the heading is written correctly on your paper.</a:t>
            </a:r>
          </a:p>
          <a:p>
            <a:pPr eaLnBrk="1" hangingPunct="1"/>
            <a:r>
              <a:rPr lang="en-US" altLang="en-US" sz="2100"/>
              <a:t>If the assignment is to be turned in, do so.</a:t>
            </a:r>
          </a:p>
          <a:p>
            <a:pPr eaLnBrk="1" hangingPunct="1"/>
            <a:r>
              <a:rPr lang="en-US" altLang="en-US" sz="2100"/>
              <a:t>If appropriate, read quietly in your seat.</a:t>
            </a:r>
          </a:p>
        </p:txBody>
      </p:sp>
    </p:spTree>
  </p:cSld>
  <p:clrMapOvr>
    <a:masterClrMapping/>
  </p:clrMapOvr>
  <p:transition spd="slow" advTm="50201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ECF1115-76EB-494C-95CE-A9DE3DE20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Maintaining the Classroom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634E779-CE82-41CA-AD83-B485F719C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 dirty="0"/>
              <a:t>Pick up any garbage around you.</a:t>
            </a:r>
          </a:p>
          <a:p>
            <a:pPr eaLnBrk="1" hangingPunct="1"/>
            <a:r>
              <a:rPr lang="en-US" altLang="en-US" sz="2100" dirty="0"/>
              <a:t>Do not intentionally deface school, personal, or other’s personal property.</a:t>
            </a:r>
          </a:p>
        </p:txBody>
      </p:sp>
    </p:spTree>
  </p:cSld>
  <p:clrMapOvr>
    <a:masterClrMapping/>
  </p:clrMapOvr>
  <p:transition spd="slow" advTm="39375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24824E0-2FB1-44AF-A98D-9FCDAFC54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4450" y="342900"/>
            <a:ext cx="5607844" cy="857250"/>
          </a:xfrm>
        </p:spPr>
        <p:txBody>
          <a:bodyPr/>
          <a:lstStyle/>
          <a:p>
            <a:pPr eaLnBrk="1" hangingPunct="1"/>
            <a:r>
              <a:rPr lang="en-US" altLang="en-US"/>
              <a:t>Dismissal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7C8624A-AA3C-45B5-83C2-2CD93921E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/>
              <a:t>Clean your work area and take all garbage to the trash can.</a:t>
            </a:r>
          </a:p>
          <a:p>
            <a:pPr eaLnBrk="1" hangingPunct="1"/>
            <a:r>
              <a:rPr lang="en-US" altLang="en-US" sz="2100"/>
              <a:t>Wait in your seat for the teacher to dismiss you. </a:t>
            </a:r>
          </a:p>
          <a:p>
            <a:pPr eaLnBrk="1" hangingPunct="1"/>
            <a:r>
              <a:rPr lang="en-US" altLang="en-US" sz="2100"/>
              <a:t>Leave quietly, ONLY after you have been given permission to do so.</a:t>
            </a:r>
          </a:p>
          <a:p>
            <a:pPr eaLnBrk="1" hangingPunct="1"/>
            <a:endParaRPr lang="en-US" altLang="en-US" sz="2100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slow" advTm="20295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FB88628-8283-4429-8496-039D69F13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When You Have an Excused Tardy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EB7AA2A-8D99-4DB6-8B06-0B0002D84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/>
              <a:t>Report to attendance office to get tardy slip.</a:t>
            </a:r>
          </a:p>
          <a:p>
            <a:pPr eaLnBrk="1" hangingPunct="1"/>
            <a:r>
              <a:rPr lang="en-US" altLang="en-US" sz="2100"/>
              <a:t>Enter the classroom quietly and go to your seat. </a:t>
            </a:r>
          </a:p>
          <a:p>
            <a:pPr eaLnBrk="1" hangingPunct="1"/>
            <a:r>
              <a:rPr lang="en-US" altLang="en-US" sz="2100"/>
              <a:t>You will not be excused from any work you missed.  Quietly, get the assignment and </a:t>
            </a:r>
            <a:r>
              <a:rPr lang="en-US" altLang="en-US" sz="2100" b="1" i="1"/>
              <a:t>do the work at home</a:t>
            </a:r>
            <a:r>
              <a:rPr lang="en-US" altLang="en-US" sz="2100"/>
              <a:t>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slow" advTm="19968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A12CD0E-E51D-4780-B13F-CBAF369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Attendance Procedures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7878EFA-28D4-4BFD-A822-0345FE882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Unexcused absences do not need to go through the attendance office.  Just come straight to class.</a:t>
            </a:r>
          </a:p>
          <a:p>
            <a:pPr eaLnBrk="1" hangingPunct="1"/>
            <a:r>
              <a:rPr lang="en-US" altLang="en-US"/>
              <a:t>If you are 10 minutes (or more) late, you will be marked absent!</a:t>
            </a:r>
          </a:p>
          <a:p>
            <a:pPr marL="773906" lvl="4" indent="-258366"/>
            <a:r>
              <a:rPr lang="en-US" altLang="en-US" sz="1800"/>
              <a:t>If this absence will be excused, go to the attendance office to get your excuse note.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 advTm="15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403F0A5-0F89-4DF0-815E-0AE534163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There Is a Substitute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FF1F353-ED03-4856-A25B-35BB752C2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 dirty="0"/>
              <a:t>We treat guests in our room as courteously or better than we treat Mr. Ulcena.</a:t>
            </a:r>
          </a:p>
          <a:p>
            <a:pPr lvl="1" eaLnBrk="1" hangingPunct="1"/>
            <a:r>
              <a:rPr lang="en-US" altLang="en-US" dirty="0"/>
              <a:t>Sit in your assigned seat ONLY.</a:t>
            </a:r>
          </a:p>
          <a:p>
            <a:pPr lvl="1" eaLnBrk="1" hangingPunct="1"/>
            <a:r>
              <a:rPr lang="en-US" altLang="en-US" dirty="0"/>
              <a:t>Maintain proper voice levels.</a:t>
            </a:r>
          </a:p>
          <a:p>
            <a:pPr lvl="1" eaLnBrk="1" hangingPunct="1"/>
            <a:r>
              <a:rPr lang="en-US" altLang="en-US" dirty="0"/>
              <a:t>Remain on task. </a:t>
            </a:r>
          </a:p>
          <a:p>
            <a:pPr lvl="1" eaLnBrk="1" hangingPunct="1"/>
            <a:r>
              <a:rPr lang="en-US" altLang="en-US" dirty="0"/>
              <a:t>Be helpful and courteous.</a:t>
            </a:r>
          </a:p>
          <a:p>
            <a:pPr marL="1113235" lvl="4" indent="-257175"/>
            <a:r>
              <a:rPr lang="en-US" altLang="en-US" sz="1800" dirty="0">
                <a:solidFill>
                  <a:srgbClr val="FF0000"/>
                </a:solidFill>
              </a:rPr>
              <a:t>Subs will report behaviors (good &amp; bad) and proper consequences will be applied.</a:t>
            </a:r>
          </a:p>
        </p:txBody>
      </p:sp>
    </p:spTree>
  </p:cSld>
  <p:clrMapOvr>
    <a:masterClrMapping/>
  </p:clrMapOvr>
  <p:transition spd="slow" advTm="40202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1726300" y="502325"/>
            <a:ext cx="63249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Tell me something good!! </a:t>
            </a:r>
            <a:endParaRPr sz="2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7767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Agenda</a:t>
            </a:r>
            <a:endParaRPr sz="2400"/>
          </a:p>
        </p:txBody>
      </p:sp>
      <p:sp>
        <p:nvSpPr>
          <p:cNvPr id="70" name="Google Shape;70;p16"/>
          <p:cNvSpPr txBox="1"/>
          <p:nvPr/>
        </p:nvSpPr>
        <p:spPr>
          <a:xfrm>
            <a:off x="2617775" y="805475"/>
            <a:ext cx="6003600" cy="3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uli"/>
              <a:buAutoNum type="arabicPeriod"/>
            </a:pPr>
            <a:r>
              <a:rPr lang="en" sz="2700" b="1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Virtual Handsh</a:t>
            </a:r>
            <a:r>
              <a:rPr lang="en-US" sz="2700" b="1" dirty="0" err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ak</a:t>
            </a:r>
            <a:r>
              <a:rPr lang="en" sz="27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</a:t>
            </a: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uli"/>
              <a:buAutoNum type="arabicPeriod"/>
            </a:pPr>
            <a:r>
              <a:rPr lang="en" sz="27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Classroom norms</a:t>
            </a: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uli"/>
              <a:buAutoNum type="arabicPeriod"/>
            </a:pPr>
            <a:r>
              <a:rPr lang="en" sz="27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Tell me something good!</a:t>
            </a: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uli"/>
              <a:buAutoNum type="arabicPeriod"/>
            </a:pPr>
            <a:r>
              <a:rPr lang="en" sz="27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Location of weekly Agenda </a:t>
            </a: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DF05-54EB-4C02-A55C-DF614744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5050"/>
            <a:ext cx="8520600" cy="841800"/>
          </a:xfrm>
        </p:spPr>
        <p:txBody>
          <a:bodyPr/>
          <a:lstStyle/>
          <a:p>
            <a:r>
              <a:rPr lang="en-US" altLang="en-US" dirty="0"/>
              <a:t>Final Thought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F2F7B-6EAC-472F-B048-3AF4A39432F0}"/>
              </a:ext>
            </a:extLst>
          </p:cNvPr>
          <p:cNvSpPr txBox="1"/>
          <p:nvPr/>
        </p:nvSpPr>
        <p:spPr>
          <a:xfrm>
            <a:off x="2819400" y="1566333"/>
            <a:ext cx="48910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Location of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Skipping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808149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9">
            <a:extLst>
              <a:ext uri="{FF2B5EF4-FFF2-40B4-BE49-F238E27FC236}">
                <a16:creationId xmlns:a16="http://schemas.microsoft.com/office/drawing/2014/main" id="{1D1B14CA-6225-4AB6-9A1F-F4419FA0A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Papyrus" panose="03070502060502030205" pitchFamily="66" charset="0"/>
              </a:rPr>
              <a:t>	</a:t>
            </a:r>
            <a:r>
              <a:rPr lang="en-US" altLang="en-US" sz="3200" dirty="0">
                <a:solidFill>
                  <a:schemeClr val="tx1"/>
                </a:solidFill>
                <a:latin typeface="Papyrus" panose="03070502060502030205" pitchFamily="66" charset="0"/>
              </a:rPr>
              <a:t>“Learning without reasoning leads to confusion; thinking without learning is wasted effort.” 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Papyrus" panose="03070502060502030205" pitchFamily="66" charset="0"/>
              </a:rPr>
              <a:t>		     				</a:t>
            </a:r>
            <a:r>
              <a:rPr lang="en-US" altLang="en-US" sz="3200" dirty="0">
                <a:solidFill>
                  <a:schemeClr val="tx1"/>
                </a:solidFill>
                <a:latin typeface="Papyrus" panose="03070502060502030205" pitchFamily="66" charset="0"/>
              </a:rPr>
              <a:t> ~Confucius</a:t>
            </a:r>
          </a:p>
        </p:txBody>
      </p:sp>
      <p:sp>
        <p:nvSpPr>
          <p:cNvPr id="30724" name="Rectangle 18">
            <a:extLst>
              <a:ext uri="{FF2B5EF4-FFF2-40B4-BE49-F238E27FC236}">
                <a16:creationId xmlns:a16="http://schemas.microsoft.com/office/drawing/2014/main" id="{5D90A6DA-5274-4245-BFE7-78EFD92E2D7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87566" y="1198960"/>
            <a:ext cx="2713434" cy="33730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100" dirty="0"/>
              <a:t>	</a:t>
            </a:r>
          </a:p>
        </p:txBody>
      </p:sp>
    </p:spTree>
  </p:cSld>
  <p:clrMapOvr>
    <a:masterClrMapping/>
  </p:clrMapOvr>
  <p:transition spd="slow" advTm="10233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esc13.net/wp-content/uploads/2020/09/BacktoSchoolRoutines-upperschool.png">
            <a:extLst>
              <a:ext uri="{FF2B5EF4-FFF2-40B4-BE49-F238E27FC236}">
                <a16:creationId xmlns:a16="http://schemas.microsoft.com/office/drawing/2014/main" id="{D135949F-8A4C-41AE-8577-91331E58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4" y="0"/>
            <a:ext cx="7371292" cy="49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7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88C0DA-5958-4BC6-81DC-6631383AC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do we have policies?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3A0166E-6D39-4EA0-9A2E-556C24658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0644" y="1198960"/>
            <a:ext cx="5539979" cy="39445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/>
              <a:t>A policy is a plan that guides our actions.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To do things effectively, we have to adhere to some common sense policies: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Governments invoke laws to help maintain peaceful communities.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Companies have by-laws in order to facilitate productive work environments.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Games have rules to create a baseline standard of play.</a:t>
            </a:r>
          </a:p>
          <a:p>
            <a:pPr marL="1154906" lvl="4" indent="-210741">
              <a:lnSpc>
                <a:spcPct val="90000"/>
              </a:lnSpc>
            </a:pPr>
            <a:r>
              <a:rPr lang="en-US" altLang="en-US" sz="1800"/>
              <a:t>So, to be successful in learning, you need to follow some basic classroom rules!       I call them my class policies.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slow" advTm="50326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802DE3C-BC0F-40F5-9B20-0F742261B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Classroom Policies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0EC358F-79B1-4127-AC38-B461B1B9F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FontTx/>
              <a:buAutoNum type="arabicPeriod"/>
            </a:pPr>
            <a:r>
              <a:rPr lang="en-US" altLang="en-US" sz="2100" dirty="0"/>
              <a:t>Be ready to learn.</a:t>
            </a:r>
          </a:p>
          <a:p>
            <a:pPr indent="-457200">
              <a:buFontTx/>
              <a:buAutoNum type="arabicPeriod"/>
            </a:pPr>
            <a:r>
              <a:rPr lang="en-US" altLang="en-US" sz="2100" dirty="0"/>
              <a:t>Always act and speak in an appropriate manner.</a:t>
            </a:r>
          </a:p>
          <a:p>
            <a:pPr indent="-457200">
              <a:buFontTx/>
              <a:buAutoNum type="arabicPeriod"/>
            </a:pPr>
            <a:r>
              <a:rPr lang="en-US" altLang="en-US" sz="2100" dirty="0"/>
              <a:t>No food, or drink allowed.* (</a:t>
            </a:r>
            <a:r>
              <a:rPr lang="en-US" altLang="en-US" sz="2100" dirty="0">
                <a:solidFill>
                  <a:srgbClr val="FF0000"/>
                </a:solidFill>
              </a:rPr>
              <a:t>Without Teacher’s permission</a:t>
            </a:r>
            <a:r>
              <a:rPr lang="en-US" altLang="en-US" sz="2100" dirty="0"/>
              <a:t>) </a:t>
            </a:r>
          </a:p>
          <a:p>
            <a:pPr indent="-457200">
              <a:buFontTx/>
              <a:buAutoNum type="arabicPeriod"/>
            </a:pPr>
            <a:r>
              <a:rPr lang="en-US" altLang="en-US" sz="2100" dirty="0"/>
              <a:t>No personal electronics allowed. (</a:t>
            </a:r>
            <a:r>
              <a:rPr lang="en-US" altLang="en-US" sz="2100" dirty="0">
                <a:solidFill>
                  <a:srgbClr val="FF0000"/>
                </a:solidFill>
              </a:rPr>
              <a:t>Without Teacher’s permission</a:t>
            </a:r>
            <a:r>
              <a:rPr lang="en-US" altLang="en-US" sz="2100" dirty="0"/>
              <a:t>) </a:t>
            </a:r>
          </a:p>
          <a:p>
            <a:pPr indent="-457200">
              <a:buFontTx/>
              <a:buAutoNum type="arabicPeriod"/>
            </a:pPr>
            <a:r>
              <a:rPr lang="en-US" altLang="en-US" sz="2100" dirty="0"/>
              <a:t>Respect the classroom environment.</a:t>
            </a:r>
          </a:p>
          <a:p>
            <a:pPr marL="515541" lvl="2" indent="-515541">
              <a:buNone/>
            </a:pPr>
            <a:endParaRPr lang="en-US" altLang="en-US" sz="1500" dirty="0">
              <a:solidFill>
                <a:schemeClr val="tx2"/>
              </a:solidFill>
            </a:endParaRPr>
          </a:p>
          <a:p>
            <a:pPr marL="515541" lvl="2" indent="-515541">
              <a:buNone/>
            </a:pPr>
            <a:r>
              <a:rPr lang="en-US" altLang="en-US" dirty="0">
                <a:solidFill>
                  <a:schemeClr val="tx2"/>
                </a:solidFill>
              </a:rPr>
              <a:t>	*Water and medical necessity are</a:t>
            </a:r>
          </a:p>
          <a:p>
            <a:pPr marL="515541" lvl="2" indent="-515541">
              <a:buNone/>
            </a:pPr>
            <a:r>
              <a:rPr lang="en-US" altLang="en-US" dirty="0">
                <a:solidFill>
                  <a:schemeClr val="tx2"/>
                </a:solidFill>
              </a:rPr>
              <a:t>          the ONLY exceptions*</a:t>
            </a:r>
          </a:p>
        </p:txBody>
      </p:sp>
    </p:spTree>
  </p:cSld>
  <p:clrMapOvr>
    <a:masterClrMapping/>
  </p:clrMapOvr>
  <p:transition spd="slow" advTm="26411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331A85E-7D95-48C9-831D-EA4D2DF83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Possible Behavioral Consequences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4ACC85E-C03D-4E70-9B62-54110DD19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en-US" altLang="en-US" sz="2100" dirty="0"/>
              <a:t>Warning</a:t>
            </a:r>
          </a:p>
          <a:p>
            <a:pPr indent="-457200"/>
            <a:r>
              <a:rPr lang="en-US" altLang="en-US" sz="2100" dirty="0"/>
              <a:t>Conference with student</a:t>
            </a:r>
          </a:p>
          <a:p>
            <a:pPr indent="-457200"/>
            <a:r>
              <a:rPr lang="en-US" altLang="en-US" sz="2100" dirty="0"/>
              <a:t>You call home and explain to parents</a:t>
            </a:r>
          </a:p>
          <a:p>
            <a:pPr indent="-457200"/>
            <a:r>
              <a:rPr lang="en-US" altLang="en-US" sz="2100" dirty="0"/>
              <a:t>I make formal parent contact</a:t>
            </a:r>
          </a:p>
          <a:p>
            <a:pPr indent="-457200"/>
            <a:r>
              <a:rPr lang="en-US" altLang="en-US" sz="2100" dirty="0"/>
              <a:t>Morning school detention</a:t>
            </a:r>
          </a:p>
          <a:p>
            <a:pPr indent="-457200"/>
            <a:r>
              <a:rPr lang="en-US" altLang="en-US" sz="2100" dirty="0"/>
              <a:t>Referral to Administration</a:t>
            </a:r>
          </a:p>
          <a:p>
            <a:pPr indent="-457200"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 advTm="22105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CA0D65C-A18E-4A69-B7E4-8A7A030FC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700" y="224892"/>
            <a:ext cx="8520600" cy="572700"/>
          </a:xfrm>
        </p:spPr>
        <p:txBody>
          <a:bodyPr/>
          <a:lstStyle/>
          <a:p>
            <a:pPr eaLnBrk="1" hangingPunct="1"/>
            <a:r>
              <a:rPr lang="en-US" altLang="en-US" dirty="0"/>
              <a:t>Why Do We Have Procedures?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23E5C0E-0B17-446B-88B0-34FFA3535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044" y="797592"/>
            <a:ext cx="5539979" cy="3829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A procedure is the way that we do things.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To do things efficiently, we have to follow some simple procedures, 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To open your locker, you have to select your combination as directed by the lock manufacturer.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To cook a delicious meal, you need to follow the steps in the recipe.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To place a call on your phone, you need to dial the number in the right order.</a:t>
            </a:r>
          </a:p>
          <a:p>
            <a:pPr marL="1113235" lvl="4" indent="-210741">
              <a:lnSpc>
                <a:spcPct val="90000"/>
              </a:lnSpc>
            </a:pPr>
            <a:r>
              <a:rPr lang="en-US" altLang="en-US" sz="1800" dirty="0"/>
              <a:t>So, to be successful in learning,           you need to follow some simple procedures!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 advTm="49109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A66803C-B2A1-42AB-A051-C5FF6B508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ENTRANCE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75F8B22-9223-425C-AB15-D0D87C0D6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 dirty="0"/>
              <a:t>Make sure you have all necessary materials for the class.</a:t>
            </a:r>
          </a:p>
          <a:p>
            <a:pPr eaLnBrk="1" hangingPunct="1"/>
            <a:r>
              <a:rPr lang="en-US" altLang="en-US" sz="2100" dirty="0"/>
              <a:t>Enter the classroom quietly.</a:t>
            </a:r>
          </a:p>
          <a:p>
            <a:pPr eaLnBrk="1" hangingPunct="1"/>
            <a:r>
              <a:rPr lang="en-US" altLang="en-US" sz="2100" dirty="0"/>
              <a:t>Pick up any handouts and do any housekeeping items quickly and quietly.</a:t>
            </a:r>
          </a:p>
          <a:p>
            <a:pPr eaLnBrk="1" hangingPunct="1"/>
            <a:r>
              <a:rPr lang="en-US" altLang="en-US" sz="2100" dirty="0"/>
              <a:t>Go directly to your assigned seat.</a:t>
            </a:r>
          </a:p>
          <a:p>
            <a:pPr eaLnBrk="1" hangingPunct="1"/>
            <a:r>
              <a:rPr lang="en-US" altLang="en-US" sz="2100" dirty="0"/>
              <a:t>Get ready for work.</a:t>
            </a:r>
          </a:p>
          <a:p>
            <a:pPr eaLnBrk="1" hangingPunct="1"/>
            <a:r>
              <a:rPr lang="en-US" altLang="en-US" sz="2100" dirty="0">
                <a:solidFill>
                  <a:srgbClr val="FF0000"/>
                </a:solidFill>
              </a:rPr>
              <a:t>Start on the “Do Now”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 advTm="45287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D82D601-AC30-40E1-97C6-4D0260DF7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During Instruction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536BB72-E213-466B-B69A-8E3111854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/>
              <a:t>Listen to the teacher/speaker with full attention.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No pencil sharpening, talking, moving about the classroom, or whispering.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Ask permission to speak by raising your hand and waiting quietly to be called 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After instruction, make sure you understand the concept.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If not, ask questions by mentioning which part you didn’t understand.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</a:t>
            </a:r>
          </a:p>
        </p:txBody>
      </p:sp>
    </p:spTree>
  </p:cSld>
  <p:clrMapOvr>
    <a:masterClrMapping/>
  </p:clrMapOvr>
  <p:transition spd="slow" advTm="48906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983</Words>
  <Application>Microsoft Office PowerPoint</Application>
  <PresentationFormat>On-screen Show (16:9)</PresentationFormat>
  <Paragraphs>126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Proxima Nova</vt:lpstr>
      <vt:lpstr>Muli</vt:lpstr>
      <vt:lpstr>Papyrus</vt:lpstr>
      <vt:lpstr>Bodoni MT Black</vt:lpstr>
      <vt:lpstr>Arial</vt:lpstr>
      <vt:lpstr>Simple Light</vt:lpstr>
      <vt:lpstr>Welcome Back to Mr. Ulcena’s Classroom Tuesday, January 05, 2023</vt:lpstr>
      <vt:lpstr>Agenda</vt:lpstr>
      <vt:lpstr>PowerPoint Presentation</vt:lpstr>
      <vt:lpstr>Why do we have policies?</vt:lpstr>
      <vt:lpstr>Classroom Policies</vt:lpstr>
      <vt:lpstr>Possible Behavioral Consequences</vt:lpstr>
      <vt:lpstr>Why Do We Have Procedures?</vt:lpstr>
      <vt:lpstr>ENTRANCE</vt:lpstr>
      <vt:lpstr>During Instruction</vt:lpstr>
      <vt:lpstr>If the Teacher Raises His Hand</vt:lpstr>
      <vt:lpstr>When You Are Absent </vt:lpstr>
      <vt:lpstr>While You Are Working</vt:lpstr>
      <vt:lpstr>After You Are Finished</vt:lpstr>
      <vt:lpstr>Maintaining the Classroom</vt:lpstr>
      <vt:lpstr>Dismissal </vt:lpstr>
      <vt:lpstr>When You Have an Excused Tardy</vt:lpstr>
      <vt:lpstr>More Attendance Procedures</vt:lpstr>
      <vt:lpstr>When There Is a Substitute</vt:lpstr>
      <vt:lpstr>PowerPoint Presentation</vt:lpstr>
      <vt:lpstr>Final Thought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Ms. J’s Classroom Thursday, October 29, 2020</dc:title>
  <dc:creator>Joanna Futch</dc:creator>
  <cp:lastModifiedBy>Ulcena, Jimmy</cp:lastModifiedBy>
  <cp:revision>9</cp:revision>
  <dcterms:modified xsi:type="dcterms:W3CDTF">2023-01-05T13:26:18Z</dcterms:modified>
</cp:coreProperties>
</file>